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handoutMasterIdLst>
    <p:handoutMasterId r:id="rId2"/>
  </p:handoutMasterIdLst>
  <p:sldIdLst>
    <p:sldId id="263" r:id="rId3"/>
    <p:sldId id="264" r:id="rId4"/>
    <p:sldId id="259" r:id="rId5"/>
    <p:sldId id="270" r:id="rId6"/>
    <p:sldId id="261" r:id="rId7"/>
    <p:sldId id="273" r:id="rId8"/>
    <p:sldId id="271" r:id="rId9"/>
    <p:sldId id="275" r:id="rId10"/>
    <p:sldId id="258" r:id="rId11"/>
    <p:sldId id="282" r:id="rId12"/>
    <p:sldId id="256" r:id="rId13"/>
    <p:sldId id="266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handoutMaster" Target="handoutMasters/handout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079CD90-B84F-40F6-93C7-89B7C0D78BE1}" type="datetime1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5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19284" y="2721114"/>
            <a:ext cx="458128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accent1"/>
                </a:solidFill>
              </a:rPr>
              <a:t>2023</a:t>
            </a:r>
            <a:r>
              <a:rPr lang="ko-KR" altLang="en-US" sz="4000" b="1">
                <a:solidFill>
                  <a:schemeClr val="accent1"/>
                </a:solidFill>
              </a:rPr>
              <a:t> 스마트 팩토리</a:t>
            </a:r>
            <a:endParaRPr lang="ko-KR" altLang="en-US" sz="4000" b="1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9641" y="3866345"/>
            <a:ext cx="6057659" cy="696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/>
              <a:t>컴퓨터 제조 공장 프로그램</a:t>
            </a:r>
            <a:endParaRPr lang="ko-KR" alt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1069198" y="4953000"/>
            <a:ext cx="1122802" cy="16078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김기종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오동용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김상훈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김관우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9979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4. </a:t>
            </a:r>
            <a:endParaRPr lang="ko-KR" alt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50679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폼사진 공정과정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!!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0">
            <a:off x="1534160" y="1986740"/>
            <a:ext cx="4561840" cy="3829532"/>
            <a:chOff x="1534160" y="1924994"/>
            <a:chExt cx="4561840" cy="382953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534160" y="1924994"/>
              <a:ext cx="4561840" cy="3041227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53416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6888480" y="1986740"/>
            <a:ext cx="4561840" cy="3829532"/>
            <a:chOff x="6888480" y="1924994"/>
            <a:chExt cx="4561840" cy="382953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888480" y="1924994"/>
              <a:ext cx="4561840" cy="3041466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6888480" y="4966222"/>
              <a:ext cx="4561840" cy="788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02485" y="5160510"/>
            <a:ext cx="30251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56805" y="5160510"/>
            <a:ext cx="30251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1943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0B73A-B813-4703-B90E-894D596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1810" y="2985066"/>
            <a:ext cx="4469130" cy="756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개선 및 보완 과정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DEFE10-7616-424A-9D84-C2C01A9C0519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31FDA-B7F7-4129-AC94-897857743709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4,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9777" y="203200"/>
            <a:ext cx="9575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4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2879" y="213360"/>
            <a:ext cx="50679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개선 및 보안 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27CEB6-A02B-4E15-B192-17C21E9E8174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CDA27-06DE-4A80-8893-8DDD74C74F6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FA6006-6236-44C3-810F-6E74AC4A8744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0F0BEB-3BCC-4199-930F-C55AED6BD60C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0CE8C-89F5-4E7A-8F13-033A1F5944A2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1213082" y="2052321"/>
            <a:ext cx="10978917" cy="3647440"/>
            <a:chOff x="0" y="1869440"/>
            <a:chExt cx="12192000" cy="4050453"/>
          </a:xfrm>
        </p:grpSpPr>
        <p:sp>
          <p:nvSpPr>
            <p:cNvPr id="3" name="직사각형 2"/>
            <p:cNvSpPr/>
            <p:nvPr/>
          </p:nvSpPr>
          <p:spPr>
            <a:xfrm>
              <a:off x="0" y="1869440"/>
              <a:ext cx="4064000" cy="40504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064000" y="1869440"/>
              <a:ext cx="4064000" cy="40504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128000" y="1869440"/>
              <a:ext cx="4064000" cy="40504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311" y="4300340"/>
              <a:ext cx="3261367" cy="1116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/>
                <a:t>1.</a:t>
              </a:r>
              <a:r>
                <a:rPr lang="ko-KR" altLang="en-US" sz="1200"/>
                <a:t> 코드 최적화</a:t>
              </a:r>
              <a:endParaRPr lang="ko-KR" altLang="en-US" sz="1200"/>
            </a:p>
            <a:p>
              <a:pPr algn="just">
                <a:defRPr/>
              </a:pPr>
              <a:r>
                <a:rPr lang="ko-KR" altLang="en-US" sz="1200"/>
                <a:t>깔끔하고 최적화된 코드는 버그를 찾고 수정하기 쉽습니다. 코드가 더 읽기 쉽고 이해하기 쉬우면, 개발자들은 빠르게 문제를 해결후 새로운 기능을 추가할 수 있습니다.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65316" y="4300337"/>
              <a:ext cx="3261361" cy="1317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/>
                <a:t>2.</a:t>
              </a:r>
              <a:r>
                <a:rPr lang="ko-KR" altLang="en-US" sz="1200"/>
                <a:t> </a:t>
              </a:r>
              <a:r>
                <a:rPr lang="en-US" altLang="ko-KR" sz="1200"/>
                <a:t>UI </a:t>
              </a:r>
              <a:r>
                <a:rPr lang="ko-KR" altLang="en-US" sz="1200"/>
                <a:t>개선</a:t>
              </a:r>
              <a:endParaRPr lang="ko-KR" altLang="en-US" sz="1200"/>
            </a:p>
            <a:p>
              <a:pPr algn="just">
                <a:defRPr/>
              </a:pPr>
              <a:r>
                <a:rPr lang="ko-KR" altLang="en-US" sz="1200"/>
                <a:t>사용자 친화적인 디자인과 직관적인 사용자 경험을 제공함으로써 사용자들이 제품이나 서비스를 더 쉽게 이해하고 사용할 수 있게 도와줍니다. 이는 사용자 만족도를 크게 향상시킵니다.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9318" y="4300337"/>
              <a:ext cx="3261360" cy="1518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/>
                <a:t>3.</a:t>
              </a:r>
              <a:r>
                <a:rPr lang="ko-KR" altLang="en-US" sz="1200"/>
                <a:t> 주문 조회 기능 추가</a:t>
              </a:r>
              <a:endParaRPr lang="ko-KR" altLang="en-US" sz="1200"/>
            </a:p>
            <a:p>
              <a:pPr algn="just">
                <a:defRPr/>
              </a:pPr>
              <a:r>
                <a:rPr lang="ko-KR" altLang="en-US" sz="1200"/>
                <a:t>사용자들은 자신의 주문 내역을 쉽게 확인할 수 있으므로 주문 상태와 세부 정보를 빠르게 접근할 수 있습니다. 이는 사용자들이 주문을 추적하고 관리하는 데 도움을 줄 것입니다.</a:t>
              </a:r>
              <a:endParaRPr lang="ko-KR" altLang="en-US" sz="1200"/>
            </a:p>
            <a:p>
              <a:pPr algn="just">
                <a:defRPr/>
              </a:pPr>
              <a:endParaRPr lang="ko-KR" altLang="en-US" sz="1200"/>
            </a:p>
          </p:txBody>
        </p:sp>
      </p:grp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1649" y="2266553"/>
            <a:ext cx="2457450" cy="1828800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73265" y="2441575"/>
            <a:ext cx="3052248" cy="155813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38818" y="2263376"/>
            <a:ext cx="2807494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8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02411" y="2297108"/>
              <a:ext cx="1597394" cy="34323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ko-KR" altLang="en-US" sz="4000" b="1" spc="60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  <a:r>
                <a:rPr lang="en-US" altLang="ko-KR" sz="4000" b="1" spc="60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en-US" altLang="ko-KR" sz="4000" b="1" spc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731520" y="1576240"/>
            <a:ext cx="3036570" cy="584776"/>
            <a:chOff x="731520" y="1576240"/>
            <a:chExt cx="3036570" cy="584776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5371" y="1637796"/>
              <a:ext cx="224271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목표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731520" y="3000513"/>
            <a:ext cx="2798445" cy="584776"/>
            <a:chOff x="731520" y="1960582"/>
            <a:chExt cx="2798445" cy="584776"/>
          </a:xfrm>
        </p:grpSpPr>
        <p:sp>
          <p:nvSpPr>
            <p:cNvPr id="12" name="TextBox 11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5371" y="1637796"/>
              <a:ext cx="20045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기획 및 설계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731520" y="3656102"/>
            <a:ext cx="2388870" cy="584776"/>
            <a:chOff x="731520" y="1576240"/>
            <a:chExt cx="2388870" cy="584776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5371" y="1637796"/>
              <a:ext cx="159501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공정 과정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731520" y="4696032"/>
            <a:ext cx="3446145" cy="584776"/>
            <a:chOff x="731520" y="1576240"/>
            <a:chExt cx="3446145" cy="58477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04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5371" y="1637796"/>
              <a:ext cx="26522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개선 및 보완과정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�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2335" y="2985066"/>
            <a:ext cx="3621405" cy="756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목표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41344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목표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04263" y="3061886"/>
            <a:ext cx="5270520" cy="301315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1600"/>
              <a:t>컴퓨터 제조 공장 프로그램은 공장 내에서의 효율적인 컴퓨터 제조 및 관리 프로세스를 자동화하고 최적화하는 것입니다. 이를 통해 생산성 향상과 오류 감소, 원활한 공정 흐름을 구축하여 고객들에게 고품질의 컴퓨터를 제공하는 것을 목적으로 합니다.</a:t>
            </a: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/>
              <a:t>컴퓨터 제조 공장 프로그램은 생산 과정을 최적화하고 효율적으로 관리함으로써 고품질의 컴퓨터를 생산하고 배송하는 과정을 목표로 지향합니다.</a:t>
            </a: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6504263" y="1932234"/>
            <a:ext cx="4883827" cy="570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컴퓨터 제조 공장 프로그램</a:t>
            </a:r>
            <a:endParaRPr lang="ko-KR" altLang="en-US" sz="32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174" y="2014535"/>
            <a:ext cx="5635817" cy="37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0085" y="3044280"/>
            <a:ext cx="3230880" cy="7542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기획 및 설계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851" y="158741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/>
          <p:cNvGrpSpPr/>
          <p:nvPr/>
        </p:nvGrpSpPr>
        <p:grpSpPr>
          <a:xfrm rot="0">
            <a:off x="1480564" y="1576156"/>
            <a:ext cx="668244" cy="668244"/>
            <a:chOff x="1289606" y="1576156"/>
            <a:chExt cx="668244" cy="668244"/>
          </a:xfrm>
        </p:grpSpPr>
        <p:sp>
          <p:nvSpPr>
            <p:cNvPr id="18" name="직사각형 17"/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13052" y="1617891"/>
              <a:ext cx="440055" cy="570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bg1"/>
                  </a:solidFill>
                </a:rPr>
                <a:t>1</a:t>
              </a:r>
              <a:endParaRPr lang="en-US" altLang="ko-KR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5" name="그룹 274"/>
          <p:cNvGrpSpPr/>
          <p:nvPr/>
        </p:nvGrpSpPr>
        <p:grpSpPr>
          <a:xfrm rot="0">
            <a:off x="2299335" y="5577868"/>
            <a:ext cx="3249930" cy="678152"/>
            <a:chOff x="2108377" y="5577868"/>
            <a:chExt cx="3249930" cy="678152"/>
          </a:xfrm>
        </p:grpSpPr>
        <p:sp>
          <p:nvSpPr>
            <p:cNvPr id="155" name="TextBox 154"/>
            <p:cNvSpPr txBox="1"/>
            <p:nvPr/>
          </p:nvSpPr>
          <p:spPr>
            <a:xfrm>
              <a:off x="2108377" y="5806392"/>
              <a:ext cx="3249930" cy="4496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유스케이스 다이어그램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418483" y="5577868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직사각형 271"/>
          <p:cNvSpPr/>
          <p:nvPr/>
        </p:nvSpPr>
        <p:spPr>
          <a:xfrm>
            <a:off x="6588250" y="1584689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</p:txBody>
      </p:sp>
      <p:grpSp>
        <p:nvGrpSpPr>
          <p:cNvPr id="288" name="그룹 275"/>
          <p:cNvGrpSpPr/>
          <p:nvPr/>
        </p:nvGrpSpPr>
        <p:grpSpPr>
          <a:xfrm rot="0">
            <a:off x="6585963" y="1573434"/>
            <a:ext cx="668244" cy="668244"/>
            <a:chOff x="1289606" y="1576156"/>
            <a:chExt cx="668244" cy="668244"/>
          </a:xfrm>
        </p:grpSpPr>
        <p:sp>
          <p:nvSpPr>
            <p:cNvPr id="289" name="직사각형 17"/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290" name="TextBox 18"/>
            <p:cNvSpPr txBox="1"/>
            <p:nvPr/>
          </p:nvSpPr>
          <p:spPr>
            <a:xfrm>
              <a:off x="1413052" y="1617890"/>
              <a:ext cx="440055" cy="573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나눔스퀘어 Light"/>
                  <a:cs typeface="Arial"/>
                </a:rPr>
                <a:t>2</a:t>
              </a:r>
  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</p:grpSp>
      <p:grpSp>
        <p:nvGrpSpPr>
          <p:cNvPr id="291" name="그룹 274"/>
          <p:cNvGrpSpPr/>
          <p:nvPr/>
        </p:nvGrpSpPr>
        <p:grpSpPr>
          <a:xfrm rot="0">
            <a:off x="7861934" y="5575147"/>
            <a:ext cx="2297431" cy="680873"/>
            <a:chOff x="2565577" y="5577868"/>
            <a:chExt cx="2297431" cy="680873"/>
          </a:xfrm>
        </p:grpSpPr>
        <p:sp>
          <p:nvSpPr>
            <p:cNvPr id="292" name="TextBox 154"/>
            <p:cNvSpPr txBox="1"/>
            <p:nvPr/>
          </p:nvSpPr>
          <p:spPr>
            <a:xfrm>
              <a:off x="2565577" y="5806391"/>
              <a:ext cx="2297432" cy="452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<a:solidFill>
                    <a:srgbClr val="3b3838"/>
                  </a:solidFill>
                  <a:latin typeface="Arial"/>
                  <a:ea typeface="나눔스퀘어 Bold"/>
                </a:rPr>
                <a:t>E-R</a:t>
              </a:r>
              <a:r>
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<a:solidFill>
                    <a:srgbClr val="3b3838"/>
                  </a:solidFill>
                  <a:latin typeface="Arial"/>
                  <a:ea typeface="나눔스퀘어 Bold"/>
                </a:rPr>
                <a:t> 다이어그램</a:t>
              </a:r>
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"/>
                <a:ea typeface="나눔스퀘어 Bold"/>
              </a:endParaRPr>
            </a:p>
          </p:txBody>
        </p:sp>
        <p:cxnSp>
          <p:nvCxnSpPr>
            <p:cNvPr id="293" name="직선 연결선 155"/>
            <p:cNvCxnSpPr/>
            <p:nvPr/>
          </p:nvCxnSpPr>
          <p:spPr>
            <a:xfrm>
              <a:off x="3418483" y="5577868"/>
              <a:ext cx="558800" cy="0"/>
            </a:xfrm>
            <a:prstGeom prst="line">
              <a:avLst/>
            </a:prstGeom>
            <a:noFill/>
            <a:ln w="38100" cap="flat" cmpd="sng" algn="ctr">
              <a:solidFill>
                <a:srgbClr val="fd9693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2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3313" y="2301062"/>
            <a:ext cx="4548411" cy="3172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4600" y="2303785"/>
            <a:ext cx="4431400" cy="31526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8926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818640" y="1570047"/>
            <a:ext cx="8554720" cy="923330"/>
            <a:chOff x="1818640" y="1788161"/>
            <a:chExt cx="8554720" cy="923330"/>
          </a:xfrm>
        </p:grpSpPr>
        <p:sp>
          <p:nvSpPr>
            <p:cNvPr id="2" name="직사각형 1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0260" y="1886616"/>
              <a:ext cx="497205" cy="6917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1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85466" y="1842830"/>
              <a:ext cx="6943352" cy="8173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주문 정보 </a:t>
              </a: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Oracle Database 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연동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주문 번호</a:t>
              </a: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 전화 번호</a:t>
              </a: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,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 컴퓨터 부품으로 테이블 구성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1818640" y="2963591"/>
            <a:ext cx="8705851" cy="923330"/>
            <a:chOff x="1818640" y="1788161"/>
            <a:chExt cx="8705851" cy="923330"/>
          </a:xfrm>
        </p:grpSpPr>
        <p:sp>
          <p:nvSpPr>
            <p:cNvPr id="20" name="직사각형 19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0260" y="1886616"/>
              <a:ext cx="497205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2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5543" y="1856324"/>
              <a:ext cx="7248947" cy="823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관리자를 클라이언트로 구성하고 공장을 서버로 구성하며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lvl="0">
                <a:defRPr/>
              </a:pP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Json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 통신으로 주문기능 구현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1818640" y="4319035"/>
            <a:ext cx="8554720" cy="923330"/>
            <a:chOff x="1818640" y="1788161"/>
            <a:chExt cx="8554720" cy="923330"/>
          </a:xfrm>
        </p:grpSpPr>
        <p:sp>
          <p:nvSpPr>
            <p:cNvPr id="27" name="직사각형 26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80260" y="1886616"/>
              <a:ext cx="497205" cy="6955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3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75545" y="1837274"/>
              <a:ext cx="6810002" cy="821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Database 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테이블을 비교에 용이하게차트를 이용하여 시각화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23"/>
          <p:cNvGrpSpPr/>
          <p:nvPr/>
        </p:nvGrpSpPr>
        <p:grpSpPr>
          <a:xfrm rot="0">
            <a:off x="1818640" y="5629913"/>
            <a:ext cx="8554720" cy="923330"/>
            <a:chOff x="1818640" y="1788161"/>
            <a:chExt cx="8554720" cy="923330"/>
          </a:xfrm>
        </p:grpSpPr>
        <p:sp>
          <p:nvSpPr>
            <p:cNvPr id="33" name="직사각형 26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4" name="직사각형 28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2080260" y="1886616"/>
              <a:ext cx="497205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나눔스퀘어 Light"/>
                  <a:cs typeface="Arial"/>
                </a:rPr>
                <a:t>4</a:t>
              </a:r>
              <a:endPara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6" name="TextBox 30"/>
            <p:cNvSpPr txBox="1"/>
            <p:nvPr/>
          </p:nvSpPr>
          <p:spPr>
            <a:xfrm>
              <a:off x="3275545" y="1999199"/>
              <a:ext cx="6617120" cy="4531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400" b="0" i="0" u="none" strike="noStrike" kern="1200" cap="none" spc="-150" normalizeH="0" baseline="0" mc:Ignorable="hp" hp:hslEmbossed="0">
                  <a:solidFill>
                    <a:srgbClr val="ffffff"/>
                  </a:solidFill>
                  <a:latin typeface="나눔스퀘어 Bold"/>
                  <a:ea typeface="나눔스퀘어 Bold"/>
                </a:rPr>
                <a:t>컴퓨터 생산의 전반적인 흐름을 애니메이션으로 구현</a:t>
              </a:r>
  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60013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베이스 사진 </a:t>
            </a:r>
            <a:r>
              <a:rPr lang="en-US" altLang="ko-KR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!!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C5A10DF-32A6-4DE9-9DEB-0FE2722FA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066342"/>
              </p:ext>
            </p:extLst>
          </p:nvPr>
        </p:nvGraphicFramePr>
        <p:xfrm>
          <a:off x="1550884" y="1998098"/>
          <a:ext cx="10146872" cy="4005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7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 PLAN</a:t>
                      </a:r>
                      <a:endParaRPr lang="ko-KR" altLang="en-US" sz="20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text here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YY%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ZZ%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BB%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XX MB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OOO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75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Lorem Ipsum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60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FB60C-50AF-4014-A150-00FC2773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BA90C2-C5AA-4C07-A58C-6B086D0923C4}"/>
              </a:ext>
            </a:extLst>
          </p:cNvPr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37460" y="3429000"/>
            <a:ext cx="2535555" cy="7505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공정 과정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8277A-A333-4D97-A0B3-C22CD6D88712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5F77BD-1277-40B9-83E1-6CB8C168B32F}"/>
              </a:ext>
            </a:extLst>
          </p:cNvPr>
          <p:cNvGrpSpPr/>
          <p:nvPr/>
        </p:nvGrpSpPr>
        <p:grpSpPr>
          <a:xfrm>
            <a:off x="0" y="1025159"/>
            <a:ext cx="2397760" cy="769441"/>
            <a:chOff x="7205150" y="2083172"/>
            <a:chExt cx="2397760" cy="76944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F9B868-DE35-470D-A503-A18210DA1792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2194FF-59BE-4A96-8417-35529B2F37C3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3,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31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282</ep:Words>
  <ep:PresentationFormat>와이드스크린</ep:PresentationFormat>
  <ep:Paragraphs>77</ep:Paragraphs>
  <ep:Slides>13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2020-04-05T23:47:55.000</dcterms:created>
  <dc:creator>Yu Saebyeol</dc:creator>
  <cp:lastModifiedBy>Admin</cp:lastModifiedBy>
  <dcterms:modified xsi:type="dcterms:W3CDTF">2023-08-11T02:11:02.671</dcterms:modified>
  <cp:revision>59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